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28.JPG" ContentType="image/png"/>
  <Override PartName="/ppt/media/image3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261" r:id="rId3"/>
    <p:sldId id="260" r:id="rId4"/>
    <p:sldId id="262" r:id="rId5"/>
    <p:sldId id="263" r:id="rId6"/>
    <p:sldId id="264" r:id="rId7"/>
    <p:sldId id="277" r:id="rId8"/>
    <p:sldId id="278" r:id="rId9"/>
    <p:sldId id="267" r:id="rId10"/>
    <p:sldId id="270" r:id="rId11"/>
    <p:sldId id="269" r:id="rId12"/>
    <p:sldId id="273" r:id="rId13"/>
    <p:sldId id="279" r:id="rId14"/>
    <p:sldId id="280" r:id="rId15"/>
    <p:sldId id="281" r:id="rId16"/>
    <p:sldId id="272" r:id="rId17"/>
    <p:sldId id="271" r:id="rId18"/>
    <p:sldId id="294" r:id="rId19"/>
    <p:sldId id="295" r:id="rId20"/>
    <p:sldId id="283" r:id="rId21"/>
    <p:sldId id="282" r:id="rId22"/>
    <p:sldId id="284" r:id="rId23"/>
    <p:sldId id="285" r:id="rId24"/>
    <p:sldId id="286" r:id="rId25"/>
    <p:sldId id="274" r:id="rId26"/>
    <p:sldId id="275" r:id="rId27"/>
    <p:sldId id="287" r:id="rId28"/>
    <p:sldId id="288" r:id="rId29"/>
    <p:sldId id="290" r:id="rId30"/>
    <p:sldId id="289" r:id="rId31"/>
    <p:sldId id="291" r:id="rId32"/>
    <p:sldId id="292" r:id="rId33"/>
    <p:sldId id="293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DAF5"/>
    <a:srgbClr val="7C35B1"/>
    <a:srgbClr val="F0C31C"/>
    <a:srgbClr val="2CC9E8"/>
    <a:srgbClr val="77A1F5"/>
    <a:srgbClr val="2FE0E9"/>
    <a:srgbClr val="8BA3F1"/>
    <a:srgbClr val="EF8739"/>
    <a:srgbClr val="F0FC52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2" autoAdjust="0"/>
    <p:restoredTop sz="94660"/>
  </p:normalViewPr>
  <p:slideViewPr>
    <p:cSldViewPr snapToGrid="0">
      <p:cViewPr varScale="1">
        <p:scale>
          <a:sx n="70" d="100"/>
          <a:sy n="70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501A9B-666A-4D39-8BA0-C0CF8DFD8001}" type="datetimeFigureOut">
              <a:rPr lang="en-US" smtClean="0"/>
              <a:t>8/1/19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0193FA-336F-4129-8E85-0A3009A1A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24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193FA-336F-4129-8E85-0A3009A1ABD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787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193FA-336F-4129-8E85-0A3009A1ABD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196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42526-58B3-4EC0-B3AC-26B6790C67A5}" type="datetime1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85AE-9560-46B9-B1E9-0FBDD6867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40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FDA22-7850-48FC-B3C0-37C91DFA98D9}" type="datetime1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85AE-9560-46B9-B1E9-0FBDD6867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832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3E0F5-89ED-41F4-8184-994B25DFD527}" type="datetime1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85AE-9560-46B9-B1E9-0FBDD686757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3476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DF7A9-7E6F-4954-BB70-621C5A4367CF}" type="datetime1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85AE-9560-46B9-B1E9-0FBDD6867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8370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75F9D-4D0F-4E5A-8302-9892E32CB61F}" type="datetime1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85AE-9560-46B9-B1E9-0FBDD686757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624087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D9E83-3D7C-441C-806F-C80F51894F0E}" type="datetime1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85AE-9560-46B9-B1E9-0FBDD6867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654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A9A30-F118-4CD1-B441-70014227D452}" type="datetime1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85AE-9560-46B9-B1E9-0FBDD6867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8134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03242-33C5-4DF4-9AD4-9893609B2455}" type="datetime1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85AE-9560-46B9-B1E9-0FBDD6867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26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361E5-8BAD-42C6-9A7A-02169E1BF9D5}" type="datetime1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85AE-9560-46B9-B1E9-0FBDD6867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46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91A37-CF32-466B-948F-1CEA2CD2D65A}" type="datetime1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85AE-9560-46B9-B1E9-0FBDD6867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171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6B070-1946-4500-A742-4E7598B2A61C}" type="datetime1">
              <a:rPr lang="en-US" smtClean="0"/>
              <a:t>8/2/19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85AE-9560-46B9-B1E9-0FBDD6867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615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3BA8-DD77-4B6E-AF2E-E9DE9B23FA75}" type="datetime1">
              <a:rPr lang="en-US" smtClean="0"/>
              <a:t>8/2/19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85AE-9560-46B9-B1E9-0FBDD6867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762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2FC69-7AE9-489A-A674-874A3B908CCB}" type="datetime1">
              <a:rPr lang="en-US" smtClean="0"/>
              <a:t>8/2/19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85AE-9560-46B9-B1E9-0FBDD6867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1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97BAE-8958-4EB7-BE07-B8E935D846D6}" type="datetime1">
              <a:rPr lang="en-US" smtClean="0"/>
              <a:t>8/2/19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85AE-9560-46B9-B1E9-0FBDD6867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627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8974-8985-4F94-969B-4A73D8D4BFC1}" type="datetime1">
              <a:rPr lang="en-US" smtClean="0"/>
              <a:t>8/2/19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85AE-9560-46B9-B1E9-0FBDD6867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087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C3B11-1DE1-418C-AA88-D16301687F78}" type="datetime1">
              <a:rPr lang="en-US" smtClean="0"/>
              <a:t>8/2/19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85AE-9560-46B9-B1E9-0FBDD6867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49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EA5B7-042E-49D8-B494-5358E2D1DD23}" type="datetime1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22285AE-9560-46B9-B1E9-0FBDD6867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359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F9557-7AC3-401C-8983-3F304F7F8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320" y="656444"/>
            <a:ext cx="8420668" cy="681037"/>
          </a:xfrm>
        </p:spPr>
        <p:txBody>
          <a:bodyPr>
            <a:noAutofit/>
          </a:bodyPr>
          <a:lstStyle/>
          <a:p>
            <a:pPr algn="ctr"/>
            <a:r>
              <a:rPr lang="en-US" sz="6600" b="1" dirty="0">
                <a:solidFill>
                  <a:schemeClr val="accent4"/>
                </a:solidFill>
              </a:rPr>
              <a:t>Machine </a:t>
            </a:r>
            <a:r>
              <a:rPr lang="en-US" sz="6600" b="1" dirty="0">
                <a:solidFill>
                  <a:srgbClr val="92D050"/>
                </a:solidFill>
              </a:rPr>
              <a:t>Learning</a:t>
            </a:r>
            <a:r>
              <a:rPr lang="en-US" sz="6600" b="1" dirty="0">
                <a:solidFill>
                  <a:schemeClr val="accent4"/>
                </a:solidFill>
              </a:rPr>
              <a:t> </a:t>
            </a:r>
            <a:endParaRPr lang="en-US" sz="6600" dirty="0">
              <a:solidFill>
                <a:schemeClr val="accent4"/>
              </a:solidFill>
            </a:endParaRPr>
          </a:p>
        </p:txBody>
      </p:sp>
      <p:pic>
        <p:nvPicPr>
          <p:cNvPr id="1026" name="Picture 2" descr="Image result for machine learning hd images">
            <a:extLst>
              <a:ext uri="{FF2B5EF4-FFF2-40B4-BE49-F238E27FC236}">
                <a16:creationId xmlns:a16="http://schemas.microsoft.com/office/drawing/2014/main" id="{F555AC04-CE97-4481-9565-795B198BBC1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2183200"/>
            <a:ext cx="6095999" cy="46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E49003-2B27-46F9-A4CB-6C9B3C5C3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1320" y="2798821"/>
            <a:ext cx="5500046" cy="1260357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Name: </a:t>
            </a:r>
            <a:r>
              <a:rPr lang="en-US" sz="4000" b="1" dirty="0">
                <a:solidFill>
                  <a:schemeClr val="accent1"/>
                </a:solidFill>
              </a:rPr>
              <a:t>Subhadip Mondal</a:t>
            </a:r>
          </a:p>
          <a:p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Reg. No.: </a:t>
            </a:r>
            <a:r>
              <a:rPr lang="en-US" sz="3200" b="1" dirty="0">
                <a:solidFill>
                  <a:schemeClr val="accent1"/>
                </a:solidFill>
              </a:rPr>
              <a:t>11701711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3CA257-73B7-4D56-8FDB-4C19F5BEA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85AE-9560-46B9-B1E9-0FBDD68675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269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4870F-C9EE-4B5A-B55D-9FA4A1CEF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528" y="609600"/>
            <a:ext cx="6577258" cy="809767"/>
          </a:xfrm>
        </p:spPr>
        <p:txBody>
          <a:bodyPr>
            <a:noAutofit/>
          </a:bodyPr>
          <a:lstStyle/>
          <a:p>
            <a:pPr algn="ctr"/>
            <a:r>
              <a:rPr lang="en-US" sz="4400" b="1" dirty="0">
                <a:solidFill>
                  <a:srgbClr val="FF9933"/>
                </a:solidFill>
              </a:rPr>
              <a:t>Bias-Variance </a:t>
            </a:r>
            <a:r>
              <a:rPr lang="en-US" sz="4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Trade-Off</a:t>
            </a:r>
          </a:p>
        </p:txBody>
      </p:sp>
      <p:pic>
        <p:nvPicPr>
          <p:cNvPr id="6146" name="Picture 2" descr="Image result for bias and variance tradeoff">
            <a:extLst>
              <a:ext uri="{FF2B5EF4-FFF2-40B4-BE49-F238E27FC236}">
                <a16:creationId xmlns:a16="http://schemas.microsoft.com/office/drawing/2014/main" id="{9A744C5B-4588-4A56-8679-6AB209819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90" y="1583140"/>
            <a:ext cx="9148649" cy="398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1FBE00-D27F-4019-AF41-DF9927D60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85AE-9560-46B9-B1E9-0FBDD686757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702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94DCF-BA7F-426E-AA73-F6A2B484F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rgbClr val="FF9933"/>
                </a:solidFill>
              </a:rPr>
              <a:t>Dimensionality Reduction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B80CB4-4628-4F20-B716-430787EC711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0401"/>
            <a:ext cx="6096000" cy="4927600"/>
          </a:xfrm>
        </p:spPr>
      </p:pic>
      <p:pic>
        <p:nvPicPr>
          <p:cNvPr id="5124" name="Picture 4" descr="Related image">
            <a:extLst>
              <a:ext uri="{FF2B5EF4-FFF2-40B4-BE49-F238E27FC236}">
                <a16:creationId xmlns:a16="http://schemas.microsoft.com/office/drawing/2014/main" id="{A2C295B7-944D-4F47-9648-5F7335EEA07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913" y="2251882"/>
            <a:ext cx="5873086" cy="460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BEE462-F335-4609-AF03-8703E837B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85AE-9560-46B9-B1E9-0FBDD686757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38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92FEB-78E0-4DDD-A494-450D15BCC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525" y="609600"/>
            <a:ext cx="8209477" cy="76882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FFC000"/>
                </a:solidFill>
              </a:rPr>
              <a:t>Types of </a:t>
            </a:r>
            <a:r>
              <a:rPr lang="en-US" sz="4000" b="1" dirty="0">
                <a:solidFill>
                  <a:srgbClr val="3399FF"/>
                </a:solidFill>
              </a:rPr>
              <a:t>Regression Algorithms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44D44B-2521-4F01-8D61-29958AFF2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54" y="1692323"/>
            <a:ext cx="8878218" cy="438093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560563-5FDB-4354-9BBD-ED0C16095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85AE-9560-46B9-B1E9-0FBDD686757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11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2ED63-D2EA-4D51-A375-26D0EA75E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892" y="322997"/>
            <a:ext cx="5377219" cy="686937"/>
          </a:xfrm>
        </p:spPr>
        <p:txBody>
          <a:bodyPr>
            <a:noAutofit/>
          </a:bodyPr>
          <a:lstStyle/>
          <a:p>
            <a:pPr algn="ctr"/>
            <a:r>
              <a:rPr lang="en-US" sz="4400" b="1" dirty="0">
                <a:solidFill>
                  <a:srgbClr val="FFC000"/>
                </a:solidFill>
              </a:rPr>
              <a:t>Linear</a:t>
            </a:r>
            <a:r>
              <a:rPr lang="en-US" sz="4400" b="1" dirty="0"/>
              <a:t> </a:t>
            </a:r>
            <a:r>
              <a:rPr lang="en-US" sz="4400" b="1" dirty="0">
                <a:solidFill>
                  <a:srgbClr val="64B7DC"/>
                </a:solidFill>
              </a:rPr>
              <a:t>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DF03A1-E84C-4DC4-8EDE-9EA54F06B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48" y="1323833"/>
            <a:ext cx="7953375" cy="44286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31817-B93D-4DF4-B200-8E0D3A113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85AE-9560-46B9-B1E9-0FBDD686757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490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81838-4352-472E-9B60-E8CF3FC77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5453" y="657556"/>
            <a:ext cx="5914535" cy="768824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Multiple</a:t>
            </a:r>
            <a:r>
              <a:rPr lang="en-US" b="1" dirty="0"/>
              <a:t> </a:t>
            </a:r>
            <a:r>
              <a:rPr lang="en-US" b="1" dirty="0">
                <a:solidFill>
                  <a:srgbClr val="2FE0E9"/>
                </a:solidFill>
              </a:rPr>
              <a:t>Linear Regression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86CA39-510C-4600-91AC-2472808AE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361" y="2889306"/>
            <a:ext cx="3665216" cy="28071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060690-C102-4106-968D-8A0D22F8B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455" y="2166645"/>
            <a:ext cx="3477027" cy="641913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95BA30-89B1-4D5F-979B-839644FD0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85AE-9560-46B9-B1E9-0FBDD686757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250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36AD4-CD1D-426C-A97A-327C2850E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83" y="377589"/>
            <a:ext cx="5616401" cy="64599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F0C31C"/>
                </a:solidFill>
              </a:rPr>
              <a:t>Polynomial</a:t>
            </a:r>
            <a:r>
              <a:rPr lang="en-US" sz="4000" b="1" dirty="0"/>
              <a:t> </a:t>
            </a:r>
            <a:r>
              <a:rPr 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Regression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4ADB0-C7C5-4D49-8199-2C1651B5F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500" y="1616193"/>
            <a:ext cx="2771775" cy="1114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8E447E-7BEC-454C-8C58-5F9DD9E2A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716" y="2651007"/>
            <a:ext cx="7600950" cy="25908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9AF9B-3AAB-457E-8ABE-2ACFE4FB5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85AE-9560-46B9-B1E9-0FBDD686757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367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42648-3377-468C-84C2-97BF1CFB7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0585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Types of </a:t>
            </a:r>
            <a:r>
              <a:rPr lang="en-US" b="1" dirty="0">
                <a:solidFill>
                  <a:srgbClr val="FF9933"/>
                </a:solidFill>
              </a:rPr>
              <a:t>Classification Algorithms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66F92-FC75-4B35-A8AF-E9984C34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09" y="1787857"/>
            <a:ext cx="9086137" cy="446054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69184E-8FF8-4F93-A91A-AD80908A8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85AE-9560-46B9-B1E9-0FBDD686757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29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29B0-A55C-4F68-B135-85C96E860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788" y="609600"/>
            <a:ext cx="5641659" cy="782472"/>
          </a:xfrm>
        </p:spPr>
        <p:txBody>
          <a:bodyPr>
            <a:noAutofit/>
          </a:bodyPr>
          <a:lstStyle/>
          <a:p>
            <a:pPr algn="ctr"/>
            <a:r>
              <a:rPr lang="en-US" sz="4400" b="1" dirty="0">
                <a:solidFill>
                  <a:srgbClr val="64B7DC"/>
                </a:solidFill>
              </a:rPr>
              <a:t>Confusion</a:t>
            </a:r>
            <a:r>
              <a:rPr lang="en-US" sz="4400" b="1" dirty="0">
                <a:solidFill>
                  <a:srgbClr val="FF9933"/>
                </a:solidFill>
              </a:rPr>
              <a:t> </a:t>
            </a:r>
            <a:r>
              <a:rPr lang="en-US" sz="4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Matrix</a:t>
            </a:r>
          </a:p>
        </p:txBody>
      </p:sp>
      <p:pic>
        <p:nvPicPr>
          <p:cNvPr id="7170" name="Picture 2" descr="Simplifying The Confusion Matrix with example">
            <a:extLst>
              <a:ext uri="{FF2B5EF4-FFF2-40B4-BE49-F238E27FC236}">
                <a16:creationId xmlns:a16="http://schemas.microsoft.com/office/drawing/2014/main" id="{6B52E259-B0C0-4B21-9F9A-268F52FA40D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30400"/>
            <a:ext cx="6096000" cy="492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Scikitâlearn confusion matrix">
            <a:extLst>
              <a:ext uri="{FF2B5EF4-FFF2-40B4-BE49-F238E27FC236}">
                <a16:creationId xmlns:a16="http://schemas.microsoft.com/office/drawing/2014/main" id="{1304E5C7-264E-4F27-8740-323B3110D31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30400"/>
            <a:ext cx="6096000" cy="492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2B4DD-069E-434B-9680-7FAC590EB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85AE-9560-46B9-B1E9-0FBDD686757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543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9EC2-FA49-4280-A1B7-3D55E3B40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857" y="527714"/>
            <a:ext cx="5390865" cy="76882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Logistic</a:t>
            </a:r>
            <a:r>
              <a:rPr lang="en-US" sz="4000" b="1" dirty="0"/>
              <a:t> </a:t>
            </a:r>
            <a:r>
              <a:rPr lang="en-US" sz="4000" b="1" dirty="0">
                <a:solidFill>
                  <a:srgbClr val="83DAF5"/>
                </a:solidFill>
              </a:rPr>
              <a:t>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FE33CB-A0DF-4DB1-9630-AF656B077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83" y="1487606"/>
            <a:ext cx="4124325" cy="2057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DBA597-B793-437B-BFD7-0A71759E5E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104" y="3429000"/>
            <a:ext cx="4825706" cy="30809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C3881A-AC4A-4F70-BFAA-6406D5AE8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485" y="527714"/>
            <a:ext cx="4831325" cy="25647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685F5D-1EB8-4DD4-B2BC-3867CCD3E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4900" y="4272886"/>
            <a:ext cx="3748760" cy="205740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E5DFB0C-8D09-4F3E-BECF-E2292E0B8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85AE-9560-46B9-B1E9-0FBDD686757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061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7AA00-47CB-4914-9F67-B6D0A97EB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1313" y="391236"/>
            <a:ext cx="2975213" cy="714233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S-Curve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FA24A9-71DF-444F-B459-6B486D3D4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731" y="1930400"/>
            <a:ext cx="6277970" cy="41458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34334A-DCD4-44EC-991B-5E3B1652B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674" y="1668060"/>
            <a:ext cx="1665027" cy="95150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EF24CC-3BFA-4227-AF4E-80A6EEFBB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85AE-9560-46B9-B1E9-0FBDD686757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27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46F2C2-73D9-4093-BC50-6C629D9A5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6557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1774E0-7DD1-4923-8193-1397D2EAD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85AE-9560-46B9-B1E9-0FBDD686757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30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EF8D3-5688-47AB-B7D8-DCF579C1F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102" y="555010"/>
            <a:ext cx="6464490" cy="837063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EF8739"/>
                </a:solidFill>
              </a:rPr>
              <a:t>Support Vector </a:t>
            </a:r>
            <a:r>
              <a:rPr lang="en-US" sz="4000" b="1" dirty="0">
                <a:solidFill>
                  <a:schemeClr val="bg1">
                    <a:lumMod val="65000"/>
                  </a:schemeClr>
                </a:solidFill>
              </a:rPr>
              <a:t>Machines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001CBBA2-180C-41AC-8C00-FD98C0C93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136" y="2167007"/>
            <a:ext cx="7017456" cy="286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C1203B-09CB-49F0-88B0-F10FA1781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85AE-9560-46B9-B1E9-0FBDD686757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259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47453-00C6-4646-8A28-A91C6B538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274" y="675565"/>
            <a:ext cx="8393374" cy="85071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A7054"/>
                </a:solidFill>
              </a:rPr>
              <a:t>K-Nearest Neighbors </a:t>
            </a:r>
            <a:r>
              <a:rPr lang="en-US" sz="3200" b="1" dirty="0">
                <a:solidFill>
                  <a:srgbClr val="F0FC52"/>
                </a:solidFill>
              </a:rPr>
              <a:t>(KNN) </a:t>
            </a:r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Classification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6BE63F91-0280-4F59-88FD-565B9D0E8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654" y="2245198"/>
            <a:ext cx="4608615" cy="393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DD5A27-174D-4A05-A128-858A979CE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85AE-9560-46B9-B1E9-0FBDD686757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82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7AEE3-C63A-4C36-B191-9B3D548F2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916" y="527713"/>
            <a:ext cx="6405854" cy="864358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7C35B1"/>
                </a:solidFill>
              </a:rPr>
              <a:t>Naïve</a:t>
            </a:r>
            <a:r>
              <a:rPr lang="en-US" b="1" dirty="0"/>
              <a:t> </a:t>
            </a:r>
            <a:r>
              <a:rPr lang="en-US" b="1" dirty="0">
                <a:solidFill>
                  <a:srgbClr val="00B0F0"/>
                </a:solidFill>
              </a:rPr>
              <a:t>Bayes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E777DD-5172-4E59-ACBE-12099E41D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175" y="1880334"/>
            <a:ext cx="7070461" cy="309733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2A6245-C714-4B77-BBB6-180F2FAA1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85AE-9560-46B9-B1E9-0FBDD686757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680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0BCFC-BB33-4753-83CF-9EF371B7A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643" y="441207"/>
            <a:ext cx="4352928" cy="755176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bg1">
                    <a:lumMod val="65000"/>
                  </a:schemeClr>
                </a:solidFill>
              </a:rPr>
              <a:t>Bayes’ </a:t>
            </a:r>
            <a:r>
              <a:rPr lang="en-US" sz="4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Theorem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99C5EC-60BA-47C0-9810-BD7219643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66" y="1355606"/>
            <a:ext cx="7676511" cy="48291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99744F-B9F2-49EA-84FC-99969F97E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85AE-9560-46B9-B1E9-0FBDD686757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70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BB3F9-D2DF-4221-9D8F-D8F5FCC1D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415" y="609600"/>
            <a:ext cx="5554639" cy="764133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Decision Tree </a:t>
            </a:r>
            <a:r>
              <a:rPr lang="en-US" b="1" dirty="0">
                <a:solidFill>
                  <a:srgbClr val="83DAF5"/>
                </a:solidFill>
              </a:rPr>
              <a:t>Algorithms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44E4E-3942-4670-8FD1-E9C60AC6C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8" y="1373733"/>
            <a:ext cx="7972425" cy="462915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5444E2-3751-4EC9-8EF2-DD6EE334D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85AE-9560-46B9-B1E9-0FBDD686757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7573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BBFBF-0C1E-4F39-B622-4B938DE46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0976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9933"/>
                </a:solidFill>
              </a:rPr>
              <a:t>Decision Tree </a:t>
            </a:r>
            <a:r>
              <a:rPr 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Terminology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917774-5D0E-4DA4-9FBF-8AF359E99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84" y="1369325"/>
            <a:ext cx="8596668" cy="463377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3D37FC-4088-43AF-B28B-186087EBD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85AE-9560-46B9-B1E9-0FBDD686757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105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5B1B6-3C52-4F32-8EFC-CB1D926BE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8824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>
                <a:solidFill>
                  <a:srgbClr val="00B0F0"/>
                </a:solidFill>
              </a:rPr>
              <a:t>How Does A </a:t>
            </a:r>
            <a:r>
              <a:rPr lang="en-IN" b="1" dirty="0">
                <a:solidFill>
                  <a:srgbClr val="FF9933"/>
                </a:solidFill>
              </a:rPr>
              <a:t>Tree Decide </a:t>
            </a:r>
            <a:r>
              <a:rPr lang="en-IN" b="1" dirty="0">
                <a:solidFill>
                  <a:srgbClr val="92D050"/>
                </a:solidFill>
              </a:rPr>
              <a:t>Where To Split</a:t>
            </a:r>
            <a:r>
              <a:rPr lang="en-IN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?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D3DD28-E178-46C5-91CC-6680DD44F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38" y="1180602"/>
            <a:ext cx="9048465" cy="506779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391A64-382F-4161-8426-8532BFD9D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85AE-9560-46B9-B1E9-0FBDD686757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0898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BDFAF-F92A-4BB2-B067-18057FE15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45392"/>
          </a:xfrm>
        </p:spPr>
        <p:txBody>
          <a:bodyPr/>
          <a:lstStyle/>
          <a:p>
            <a:pPr algn="ctr"/>
            <a:r>
              <a:rPr lang="en-US" b="1" dirty="0"/>
              <a:t>Random Forest </a:t>
            </a:r>
            <a:r>
              <a:rPr lang="en-US" b="1" dirty="0">
                <a:solidFill>
                  <a:srgbClr val="FFC000"/>
                </a:solidFill>
              </a:rPr>
              <a:t>Algorithms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1569E6-F8CD-49DC-89F7-3965C3C86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99" y="1554992"/>
            <a:ext cx="8944338" cy="44577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44383-46CF-4F00-B3EB-BF7F53544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85AE-9560-46B9-B1E9-0FBDD686757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757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F6424-0186-4DFB-839D-563F0D68A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871" y="609600"/>
            <a:ext cx="5177556" cy="876300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2FE0E9"/>
                </a:solidFill>
              </a:rPr>
              <a:t>Why</a:t>
            </a:r>
            <a:r>
              <a:rPr lang="en-US" sz="4000" b="1" dirty="0"/>
              <a:t> </a:t>
            </a:r>
            <a:r>
              <a:rPr lang="en-US" sz="40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Random Forest</a:t>
            </a:r>
            <a:r>
              <a:rPr 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1F039A-5E70-43CA-9E16-93F6CACE5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80" y="1485900"/>
            <a:ext cx="8002422" cy="47625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5956C0-3FAD-431B-89CD-38E9301F5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85AE-9560-46B9-B1E9-0FBDD686757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547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F3D7A-7321-48CD-A4B3-FECADD6AD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8957596">
            <a:off x="-344424" y="1428073"/>
            <a:ext cx="4432923" cy="801899"/>
          </a:xfrm>
        </p:spPr>
        <p:txBody>
          <a:bodyPr/>
          <a:lstStyle/>
          <a:p>
            <a:r>
              <a:rPr lang="en-US" b="1" dirty="0">
                <a:solidFill>
                  <a:srgbClr val="F0C31C"/>
                </a:solidFill>
              </a:rPr>
              <a:t>Types of </a:t>
            </a:r>
            <a:r>
              <a:rPr lang="en-US" b="1" dirty="0">
                <a:solidFill>
                  <a:srgbClr val="2CC9E8"/>
                </a:solidFill>
              </a:rPr>
              <a:t>Clustering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2D323F-2009-49AD-9ECA-E9915568B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842" y="1518924"/>
            <a:ext cx="7598316" cy="427824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0D0720-69E3-4BAA-BE0E-34514EC31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85AE-9560-46B9-B1E9-0FBDD686757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048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680B4-6B2B-4AB8-86CB-F5853ADFB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599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solidFill>
                  <a:schemeClr val="accent4"/>
                </a:solidFill>
              </a:rPr>
              <a:t>Applications </a:t>
            </a:r>
            <a:r>
              <a:rPr lang="en-US" sz="4000" b="1" dirty="0">
                <a:solidFill>
                  <a:srgbClr val="FFFF00"/>
                </a:solidFill>
              </a:rPr>
              <a:t>of</a:t>
            </a:r>
            <a:r>
              <a:rPr lang="en-US" sz="4000" b="1" dirty="0">
                <a:solidFill>
                  <a:schemeClr val="accent4"/>
                </a:solidFill>
              </a:rPr>
              <a:t> </a:t>
            </a:r>
            <a:r>
              <a:rPr 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Machine Learning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AF28BE75-4481-4F8F-B5B5-F04856A39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38" y="1255594"/>
            <a:ext cx="8944426" cy="519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4BEA45-DAB6-4F67-802E-C1791E04E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85AE-9560-46B9-B1E9-0FBDD68675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01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DDB7E-D498-43FB-922E-A19214EDB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6576" y="582304"/>
            <a:ext cx="5586988" cy="850710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77A1F5"/>
                </a:solidFill>
              </a:rPr>
              <a:t>K-Means</a:t>
            </a:r>
            <a:r>
              <a:rPr lang="en-US" sz="4000" b="1" dirty="0"/>
              <a:t> Clustering</a:t>
            </a:r>
          </a:p>
        </p:txBody>
      </p:sp>
      <p:pic>
        <p:nvPicPr>
          <p:cNvPr id="3074" name="Picture 2" descr="Image result for k means clustering">
            <a:extLst>
              <a:ext uri="{FF2B5EF4-FFF2-40B4-BE49-F238E27FC236}">
                <a16:creationId xmlns:a16="http://schemas.microsoft.com/office/drawing/2014/main" id="{6D31771C-6D30-4933-A72C-6148FFC05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180" y="1677609"/>
            <a:ext cx="7951455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CB1CCF-2D94-424E-9D5D-03BE8F975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85AE-9560-46B9-B1E9-0FBDD686757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5951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43A4A-2041-40A6-ABC2-4C9C0ADF3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8609" y="391234"/>
            <a:ext cx="4804013" cy="796121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rgbClr val="F0C31C"/>
                </a:solidFill>
              </a:rPr>
              <a:t>Elbow Method</a:t>
            </a:r>
          </a:p>
        </p:txBody>
      </p:sp>
      <p:pic>
        <p:nvPicPr>
          <p:cNvPr id="4098" name="Picture 2" descr="Related image">
            <a:extLst>
              <a:ext uri="{FF2B5EF4-FFF2-40B4-BE49-F238E27FC236}">
                <a16:creationId xmlns:a16="http://schemas.microsoft.com/office/drawing/2014/main" id="{02FF8520-352D-46DD-A572-1F0263DB1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76" y="1489788"/>
            <a:ext cx="7082477" cy="468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DC7A9B-B867-4E42-9418-5294909C0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85AE-9560-46B9-B1E9-0FBDD686757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1825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4AC42-C437-4D38-B316-C2DC43E61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480019-BFD9-45EA-B39C-4B646BF5B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45FA65-5F16-46C1-AA61-9564F9D0C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85AE-9560-46B9-B1E9-0FBDD686757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633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20DD29-B140-449A-88D2-48E3550B4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72" y="313899"/>
            <a:ext cx="8164204" cy="57047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959C4-1E35-4FB6-8368-2E86D505C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85AE-9560-46B9-B1E9-0FBDD686757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201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ai vs ml vs deep learning">
            <a:extLst>
              <a:ext uri="{FF2B5EF4-FFF2-40B4-BE49-F238E27FC236}">
                <a16:creationId xmlns:a16="http://schemas.microsoft.com/office/drawing/2014/main" id="{01937756-3B1D-44D7-8BAF-3ABE15BF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32BA62-68E1-4E70-B7E5-430E6FDCA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85AE-9560-46B9-B1E9-0FBDD686757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94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47E2C-2C04-444B-8E13-AA08093D7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180063" cy="918949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E6BB1E"/>
                </a:solidFill>
              </a:rPr>
              <a:t>Mathematics</a:t>
            </a:r>
            <a:r>
              <a:rPr lang="en-US" sz="4000" b="1" dirty="0">
                <a:solidFill>
                  <a:schemeClr val="accent4"/>
                </a:solidFill>
              </a:rPr>
              <a:t> </a:t>
            </a:r>
            <a:r>
              <a:rPr lang="en-US" sz="4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in</a:t>
            </a:r>
            <a:r>
              <a:rPr lang="en-US" sz="4000" b="1" dirty="0">
                <a:solidFill>
                  <a:schemeClr val="accent4"/>
                </a:solidFill>
              </a:rPr>
              <a:t> </a:t>
            </a:r>
            <a:r>
              <a:rPr lang="en-US" sz="4000" b="1" dirty="0">
                <a:solidFill>
                  <a:srgbClr val="00B0F0"/>
                </a:solidFill>
              </a:rPr>
              <a:t>Machine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17F5D9-5101-4BF2-8D0D-177EF1713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89" y="1528549"/>
            <a:ext cx="9526137" cy="418304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BDA8F7-7874-435E-8049-EA2AA624D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85AE-9560-46B9-B1E9-0FBDD68675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382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BAAEEA-B966-4569-B428-43E8A98CE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892" y="3333466"/>
            <a:ext cx="6469039" cy="32632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A6BC3A-8122-434C-B7EE-AF5FE52A6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19" y="261326"/>
            <a:ext cx="5408823" cy="2797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CFB73B-EDAD-4421-9D94-0A983DB4A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012" y="261326"/>
            <a:ext cx="5376974" cy="279779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CCB2A9-10BE-474E-B95E-94E499A8F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85AE-9560-46B9-B1E9-0FBDD68675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501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86884-905D-4233-AFF0-F6D8E346D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404" y="295701"/>
            <a:ext cx="5704764" cy="1478508"/>
          </a:xfrm>
        </p:spPr>
        <p:txBody>
          <a:bodyPr>
            <a:noAutofit/>
          </a:bodyPr>
          <a:lstStyle/>
          <a:p>
            <a:pPr algn="ctr"/>
            <a:r>
              <a:rPr lang="en-IN" sz="32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Traditional Programming </a:t>
            </a:r>
            <a:br>
              <a:rPr lang="en-IN" sz="3200" b="1" dirty="0"/>
            </a:br>
            <a:r>
              <a:rPr lang="en-IN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Vs. </a:t>
            </a:r>
            <a:br>
              <a:rPr lang="en-IN" sz="3200" b="1" dirty="0"/>
            </a:br>
            <a:r>
              <a:rPr lang="en-IN" sz="3200" b="1" dirty="0">
                <a:solidFill>
                  <a:srgbClr val="2FE0E9"/>
                </a:solidFill>
              </a:rPr>
              <a:t>Machine Learning Approach</a:t>
            </a:r>
            <a:endParaRPr lang="en-US" sz="3200" b="1" dirty="0">
              <a:solidFill>
                <a:srgbClr val="2FE0E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1205ED-8A30-4BE7-B461-62115C6F8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59" y="2290172"/>
            <a:ext cx="8520054" cy="367200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B1C4B6-68DA-4DE9-A2AD-349C0EDFC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85AE-9560-46B9-B1E9-0FBDD68675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67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F512C-EF94-4415-BD19-1AFC33AFD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5139" y="357540"/>
            <a:ext cx="7165076" cy="946245"/>
          </a:xfrm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rgbClr val="57D6E3"/>
                </a:solidFill>
              </a:rPr>
              <a:t>Types of </a:t>
            </a:r>
            <a:r>
              <a:rPr lang="en-US" sz="4400" b="1" dirty="0">
                <a:solidFill>
                  <a:srgbClr val="F0C31C"/>
                </a:solidFill>
              </a:rPr>
              <a:t>Machine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A8499A-D04F-4F8E-943D-6547D5723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90" y="1924335"/>
            <a:ext cx="9025055" cy="38800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B03F9-1E55-409A-B7C1-A8F6197C5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85AE-9560-46B9-B1E9-0FBDD68675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879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57525-6E43-42B0-808B-52B2F304D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8063363">
            <a:off x="-424617" y="2340098"/>
            <a:ext cx="5397988" cy="2469939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Major Tasks </a:t>
            </a:r>
            <a:r>
              <a:rPr lang="en-IN" b="1" dirty="0">
                <a:solidFill>
                  <a:srgbClr val="64B7DC"/>
                </a:solidFill>
                <a:latin typeface="Arial Black" panose="020B0A04020102020204" pitchFamily="34" charset="0"/>
              </a:rPr>
              <a:t>of</a:t>
            </a:r>
            <a:r>
              <a:rPr lang="en-IN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 </a:t>
            </a:r>
            <a:br>
              <a:rPr lang="en-IN" b="1" dirty="0">
                <a:solidFill>
                  <a:srgbClr val="FF9933"/>
                </a:solidFill>
                <a:latin typeface="Arial Black" panose="020B0A04020102020204" pitchFamily="34" charset="0"/>
              </a:rPr>
            </a:br>
            <a:r>
              <a:rPr lang="en-IN" b="1" dirty="0">
                <a:solidFill>
                  <a:srgbClr val="FF9933"/>
                </a:solidFill>
                <a:latin typeface="Arial Black" panose="020B0A04020102020204" pitchFamily="34" charset="0"/>
              </a:rPr>
              <a:t>Data Pre-processing</a:t>
            </a:r>
            <a:endParaRPr lang="en-US" b="1" dirty="0">
              <a:solidFill>
                <a:srgbClr val="FF9933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FE404D-7EBC-42AC-A55C-EE5B6BB37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884" y="0"/>
            <a:ext cx="8739116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0E28EB-F389-4746-A941-8638C23C9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85AE-9560-46B9-B1E9-0FBDD68675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97874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516</TotalTime>
  <Words>130</Words>
  <Application>Microsoft Office PowerPoint</Application>
  <PresentationFormat>Widescreen</PresentationFormat>
  <Paragraphs>65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Arial Black</vt:lpstr>
      <vt:lpstr>Calibri</vt:lpstr>
      <vt:lpstr>Trebuchet MS</vt:lpstr>
      <vt:lpstr>Wingdings 3</vt:lpstr>
      <vt:lpstr>Facet</vt:lpstr>
      <vt:lpstr>Machine Learning </vt:lpstr>
      <vt:lpstr>PowerPoint Presentation</vt:lpstr>
      <vt:lpstr>Applications of Machine Learning</vt:lpstr>
      <vt:lpstr>PowerPoint Presentation</vt:lpstr>
      <vt:lpstr>Mathematics in Machine Learning</vt:lpstr>
      <vt:lpstr>PowerPoint Presentation</vt:lpstr>
      <vt:lpstr>Traditional Programming  Vs.  Machine Learning Approach</vt:lpstr>
      <vt:lpstr>Types of Machine Learning</vt:lpstr>
      <vt:lpstr>Major Tasks of  Data Pre-processing</vt:lpstr>
      <vt:lpstr>Bias-Variance Trade-Off</vt:lpstr>
      <vt:lpstr>Dimensionality Reduction</vt:lpstr>
      <vt:lpstr>Types of Regression Algorithms</vt:lpstr>
      <vt:lpstr>Linear Regression</vt:lpstr>
      <vt:lpstr>Multiple Linear Regression</vt:lpstr>
      <vt:lpstr>Polynomial Regression</vt:lpstr>
      <vt:lpstr>Types of Classification Algorithms</vt:lpstr>
      <vt:lpstr>Confusion Matrix</vt:lpstr>
      <vt:lpstr>Logistic Regression</vt:lpstr>
      <vt:lpstr>S-Curve</vt:lpstr>
      <vt:lpstr>Support Vector Machines</vt:lpstr>
      <vt:lpstr>K-Nearest Neighbors (KNN) Classification</vt:lpstr>
      <vt:lpstr>Naïve Bayes</vt:lpstr>
      <vt:lpstr>Bayes’ Theorem</vt:lpstr>
      <vt:lpstr>Decision Tree Algorithms</vt:lpstr>
      <vt:lpstr>Decision Tree Terminology</vt:lpstr>
      <vt:lpstr>How Does A Tree Decide Where To Split?</vt:lpstr>
      <vt:lpstr>Random Forest Algorithms</vt:lpstr>
      <vt:lpstr>Why Random Forest?</vt:lpstr>
      <vt:lpstr>Types of Clustering</vt:lpstr>
      <vt:lpstr>K-Means Clustering</vt:lpstr>
      <vt:lpstr>Elbow Method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</dc:title>
  <dc:creator>subhadip mondal</dc:creator>
  <cp:lastModifiedBy>subhadip mondal</cp:lastModifiedBy>
  <cp:revision>107</cp:revision>
  <dcterms:created xsi:type="dcterms:W3CDTF">2019-07-31T15:43:43Z</dcterms:created>
  <dcterms:modified xsi:type="dcterms:W3CDTF">2019-08-01T20:15:10Z</dcterms:modified>
</cp:coreProperties>
</file>